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3" r:id="rId2"/>
    <p:sldId id="262" r:id="rId3"/>
  </p:sldIdLst>
  <p:sldSz cx="9906000" cy="6858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7190" autoAdjust="0"/>
  </p:normalViewPr>
  <p:slideViewPr>
    <p:cSldViewPr snapToGrid="0">
      <p:cViewPr>
        <p:scale>
          <a:sx n="80" d="100"/>
          <a:sy n="80" d="100"/>
        </p:scale>
        <p:origin x="72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AED23-014C-4276-AA2B-7566948F93E6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C1614-CA35-4C5F-8B22-E25CDCB5B1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37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1614-CA35-4C5F-8B22-E25CDCB5B10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75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75D5-91A9-486F-857C-694FE4996184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840C0-D429-40B5-B39A-9FFAB74BEB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32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75D5-91A9-486F-857C-694FE4996184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840C0-D429-40B5-B39A-9FFAB74BEB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22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75D5-91A9-486F-857C-694FE4996184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840C0-D429-40B5-B39A-9FFAB74BEB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98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75D5-91A9-486F-857C-694FE4996184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840C0-D429-40B5-B39A-9FFAB74BEB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5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75D5-91A9-486F-857C-694FE4996184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840C0-D429-40B5-B39A-9FFAB74BEB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4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75D5-91A9-486F-857C-694FE4996184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840C0-D429-40B5-B39A-9FFAB74BEB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97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75D5-91A9-486F-857C-694FE4996184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840C0-D429-40B5-B39A-9FFAB74BEB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49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75D5-91A9-486F-857C-694FE4996184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840C0-D429-40B5-B39A-9FFAB74BEB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19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75D5-91A9-486F-857C-694FE4996184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840C0-D429-40B5-B39A-9FFAB74BEB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77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75D5-91A9-486F-857C-694FE4996184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840C0-D429-40B5-B39A-9FFAB74BEB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52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75D5-91A9-486F-857C-694FE4996184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840C0-D429-40B5-B39A-9FFAB74BEB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1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575D5-91A9-486F-857C-694FE4996184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840C0-D429-40B5-B39A-9FFAB74BEB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46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hyperlink" Target="mailto:zsvetrkovice@zsvetrkovice.cz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D9A68B97-256C-4376-BCFA-4EDAC1664767}"/>
              </a:ext>
            </a:extLst>
          </p:cNvPr>
          <p:cNvSpPr txBox="1"/>
          <p:nvPr/>
        </p:nvSpPr>
        <p:spPr>
          <a:xfrm>
            <a:off x="0" y="674060"/>
            <a:ext cx="320521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ZŠ a MŠ Větřkovice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6866945-88D8-4A3A-AE59-A67A54000EBB}"/>
              </a:ext>
            </a:extLst>
          </p:cNvPr>
          <p:cNvSpPr txBox="1"/>
          <p:nvPr/>
        </p:nvSpPr>
        <p:spPr>
          <a:xfrm>
            <a:off x="-26351" y="3396597"/>
            <a:ext cx="3214985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námi bezpečně,</a:t>
            </a:r>
          </a:p>
          <a:p>
            <a:pPr algn="ctr"/>
            <a:r>
              <a:rPr lang="cs-CZ" sz="22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pohodě a s úsměvem.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C515C35-25C1-4560-9EB2-1823C40AC3BC}"/>
              </a:ext>
            </a:extLst>
          </p:cNvPr>
          <p:cNvSpPr txBox="1"/>
          <p:nvPr/>
        </p:nvSpPr>
        <p:spPr>
          <a:xfrm>
            <a:off x="2" y="4956438"/>
            <a:ext cx="3205212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38" b="1" dirty="0"/>
              <a:t>Základní škola a Mateřská škola Větřkovice,</a:t>
            </a:r>
          </a:p>
          <a:p>
            <a:pPr algn="ctr"/>
            <a:r>
              <a:rPr lang="cs-CZ" sz="1138" b="1" dirty="0"/>
              <a:t>okres Opava, příspěvková organizace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29A4ABD-F30D-4C8E-8B46-4AD2CF00C456}"/>
              </a:ext>
            </a:extLst>
          </p:cNvPr>
          <p:cNvSpPr txBox="1"/>
          <p:nvPr/>
        </p:nvSpPr>
        <p:spPr>
          <a:xfrm>
            <a:off x="12766" y="5295524"/>
            <a:ext cx="3205212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38" b="1" dirty="0"/>
              <a:t>Větřkovice 127</a:t>
            </a:r>
          </a:p>
          <a:p>
            <a:pPr algn="ctr"/>
            <a:r>
              <a:rPr lang="cs-CZ" sz="1138" b="1" dirty="0"/>
              <a:t>747 43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62D3793-0A33-4049-82FC-DE7E32BE2D7B}"/>
              </a:ext>
            </a:extLst>
          </p:cNvPr>
          <p:cNvSpPr txBox="1"/>
          <p:nvPr/>
        </p:nvSpPr>
        <p:spPr>
          <a:xfrm>
            <a:off x="0" y="5772655"/>
            <a:ext cx="320521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38" b="1" dirty="0"/>
              <a:t>Telefon: 601 088 941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E1B169B-F223-4DD9-B375-75E5B5C95CA4}"/>
              </a:ext>
            </a:extLst>
          </p:cNvPr>
          <p:cNvSpPr txBox="1"/>
          <p:nvPr/>
        </p:nvSpPr>
        <p:spPr>
          <a:xfrm>
            <a:off x="6" y="5958031"/>
            <a:ext cx="3205209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38" b="1" dirty="0"/>
              <a:t>E-mail: </a:t>
            </a:r>
            <a:r>
              <a:rPr lang="cs-CZ" sz="1138" u="sng" dirty="0" smtClean="0">
                <a:hlinkClick r:id="rId3"/>
              </a:rPr>
              <a:t>zsvetrkovice@zsvetrkovice.cz</a:t>
            </a:r>
            <a:endParaRPr lang="cs-CZ" sz="1138" u="sng" dirty="0" smtClean="0"/>
          </a:p>
          <a:p>
            <a:pPr algn="ctr"/>
            <a:r>
              <a:rPr lang="cs-CZ" sz="1138" b="1" dirty="0" smtClean="0"/>
              <a:t>www.zsvetrkovice.cz</a:t>
            </a:r>
            <a:endParaRPr lang="cs-CZ" sz="1138" b="1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3AEC719-8C36-4D1C-BC6A-CAAC6C74D95C}"/>
              </a:ext>
            </a:extLst>
          </p:cNvPr>
          <p:cNvSpPr txBox="1"/>
          <p:nvPr/>
        </p:nvSpPr>
        <p:spPr>
          <a:xfrm>
            <a:off x="3230742" y="47043"/>
            <a:ext cx="3316507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100" dirty="0" smtClean="0"/>
              <a:t>Jsme málotřídní </a:t>
            </a:r>
            <a:r>
              <a:rPr lang="cs-CZ" sz="1100" dirty="0"/>
              <a:t>venkovská škola se dvěma kmenovými třídami, která byla založena již v roce 1877. </a:t>
            </a:r>
            <a:r>
              <a:rPr lang="cs-CZ" sz="1100" dirty="0" smtClean="0"/>
              <a:t>Vyučujeme </a:t>
            </a:r>
            <a:r>
              <a:rPr lang="cs-CZ" sz="1100" dirty="0"/>
              <a:t>žáky 1. - 4. ročníku. Součástí školy je mateřská škola, školní družina a školní jídelna.</a:t>
            </a:r>
          </a:p>
          <a:p>
            <a:pPr algn="just"/>
            <a:endParaRPr lang="cs-CZ" sz="11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100" dirty="0"/>
              <a:t>Vyučujeme anglický jazyk již od 1. ročníku v návaznosti na </a:t>
            </a:r>
            <a:r>
              <a:rPr lang="cs-CZ" sz="1100" dirty="0" smtClean="0"/>
              <a:t>naši mateřskou školu.</a:t>
            </a:r>
            <a:endParaRPr lang="cs-CZ" sz="11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100" dirty="0"/>
              <a:t>Ctíme </a:t>
            </a:r>
            <a:r>
              <a:rPr lang="cs-CZ" sz="1100" dirty="0" smtClean="0"/>
              <a:t>tradice.</a:t>
            </a:r>
            <a:endParaRPr lang="cs-CZ" sz="11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100" dirty="0" smtClean="0"/>
              <a:t>Připravujeme </a:t>
            </a:r>
            <a:r>
              <a:rPr lang="cs-CZ" sz="1100" dirty="0"/>
              <a:t>řadu školních i mimoškolních akcí pro děti a </a:t>
            </a:r>
            <a:r>
              <a:rPr lang="cs-CZ" sz="1100" dirty="0" smtClean="0"/>
              <a:t>veřejnost.</a:t>
            </a:r>
            <a:endParaRPr lang="cs-CZ" sz="11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100" dirty="0"/>
              <a:t>Spolupracujeme na </a:t>
            </a:r>
            <a:r>
              <a:rPr lang="cs-CZ" sz="1100" dirty="0" smtClean="0"/>
              <a:t>společných </a:t>
            </a:r>
            <a:r>
              <a:rPr lang="cs-CZ" sz="1100" dirty="0"/>
              <a:t>aktivitách s jinými </a:t>
            </a:r>
            <a:r>
              <a:rPr lang="cs-CZ" sz="1100" dirty="0" smtClean="0"/>
              <a:t>subjekty </a:t>
            </a:r>
            <a:r>
              <a:rPr lang="cs-CZ" sz="1100" dirty="0"/>
              <a:t>i místními spolky v </a:t>
            </a:r>
            <a:r>
              <a:rPr lang="cs-CZ" sz="1100" dirty="0" smtClean="0"/>
              <a:t>obci.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100" dirty="0" smtClean="0"/>
              <a:t>Podporujeme výuku plavání od 1. ročníku.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100" dirty="0" smtClean="0"/>
              <a:t>Pořádáme kurz dopravní výchovy pro žáky 4. ročníku a lyžařský kurz pro všechny.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100" dirty="0" smtClean="0"/>
              <a:t>Nabízíme nepovinný předmět náboženství.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100" dirty="0" smtClean="0"/>
              <a:t>Vzdělávání u nás probíhá také formou projektových dnů, zařazujeme badatelskou výuku, výuku venku, používáme aktivizační metody, činnostní a zážitkové učení.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100" dirty="0" smtClean="0"/>
              <a:t>Ranní školní družinu mohou žáci navštěvovat od 6 hod., odpolední ŠD je otevřena do </a:t>
            </a:r>
            <a:r>
              <a:rPr lang="cs-CZ" sz="1100" dirty="0" smtClean="0"/>
              <a:t>15:40 </a:t>
            </a:r>
            <a:r>
              <a:rPr lang="cs-CZ" sz="1100" dirty="0" smtClean="0"/>
              <a:t>hod.</a:t>
            </a:r>
            <a:endParaRPr lang="cs-CZ" sz="1100" dirty="0"/>
          </a:p>
          <a:p>
            <a:pPr algn="just"/>
            <a:endParaRPr lang="cs-CZ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cs-CZ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Spolupracujeme</a:t>
            </a:r>
            <a:r>
              <a:rPr lang="cs-CZ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32172" indent="-232172" algn="just">
              <a:buFont typeface="Arial" panose="020B0604020202020204" pitchFamily="34" charset="0"/>
              <a:buChar char="•"/>
            </a:pPr>
            <a:r>
              <a:rPr lang="cs-CZ" sz="1100" dirty="0"/>
              <a:t>s</a:t>
            </a:r>
            <a:r>
              <a:rPr lang="cs-CZ" sz="1100" dirty="0" smtClean="0"/>
              <a:t> rodiči</a:t>
            </a:r>
          </a:p>
          <a:p>
            <a:pPr marL="232172" indent="-232172" algn="just">
              <a:buFont typeface="Arial" panose="020B0604020202020204" pitchFamily="34" charset="0"/>
              <a:buChar char="•"/>
            </a:pPr>
            <a:r>
              <a:rPr lang="cs-CZ" sz="1100" dirty="0" smtClean="0"/>
              <a:t>SRPŠ</a:t>
            </a:r>
            <a:endParaRPr lang="cs-CZ" sz="1100" dirty="0"/>
          </a:p>
          <a:p>
            <a:pPr marL="232172" indent="-232172" algn="just">
              <a:buFont typeface="Arial" panose="020B0604020202020204" pitchFamily="34" charset="0"/>
              <a:buChar char="•"/>
            </a:pPr>
            <a:r>
              <a:rPr lang="cs-CZ" sz="1100" dirty="0"/>
              <a:t>OÚ Větřkovice</a:t>
            </a:r>
          </a:p>
          <a:p>
            <a:pPr marL="232172" indent="-232172" algn="just">
              <a:buFont typeface="Arial" panose="020B0604020202020204" pitchFamily="34" charset="0"/>
              <a:buChar char="•"/>
            </a:pPr>
            <a:r>
              <a:rPr lang="cs-CZ" sz="1100" dirty="0" smtClean="0"/>
              <a:t>MAS </a:t>
            </a:r>
            <a:r>
              <a:rPr lang="cs-CZ" sz="1100" dirty="0"/>
              <a:t>Opavsko</a:t>
            </a:r>
          </a:p>
          <a:p>
            <a:pPr marL="232172" indent="-232172" algn="just">
              <a:buFont typeface="Arial" panose="020B0604020202020204" pitchFamily="34" charset="0"/>
              <a:buChar char="•"/>
            </a:pPr>
            <a:r>
              <a:rPr lang="cs-CZ" sz="1100" dirty="0"/>
              <a:t>ZUŠ Vítkov</a:t>
            </a:r>
          </a:p>
          <a:p>
            <a:pPr marL="232172" indent="-232172" algn="just">
              <a:buFont typeface="Arial" panose="020B0604020202020204" pitchFamily="34" charset="0"/>
              <a:buChar char="•"/>
            </a:pPr>
            <a:r>
              <a:rPr lang="cs-CZ" sz="1100" dirty="0"/>
              <a:t>SVČ Vítkov</a:t>
            </a:r>
          </a:p>
          <a:p>
            <a:pPr marL="232172" indent="-232172" algn="just">
              <a:buFont typeface="Arial" panose="020B0604020202020204" pitchFamily="34" charset="0"/>
              <a:buChar char="•"/>
            </a:pPr>
            <a:r>
              <a:rPr lang="cs-CZ" sz="1100" dirty="0" smtClean="0"/>
              <a:t>okolními školami</a:t>
            </a:r>
            <a:endParaRPr lang="cs-CZ" sz="1100" dirty="0"/>
          </a:p>
          <a:p>
            <a:pPr marL="232172" indent="-232172" algn="just">
              <a:buFont typeface="Arial" panose="020B0604020202020204" pitchFamily="34" charset="0"/>
              <a:buChar char="•"/>
            </a:pPr>
            <a:r>
              <a:rPr lang="cs-CZ" sz="1100" dirty="0" smtClean="0"/>
              <a:t>s </a:t>
            </a:r>
            <a:r>
              <a:rPr lang="cs-CZ" sz="1100" dirty="0"/>
              <a:t>polskou školou </a:t>
            </a:r>
            <a:r>
              <a:rPr lang="cs-CZ" sz="1100" dirty="0" err="1"/>
              <a:t>Świerklany</a:t>
            </a:r>
            <a:endParaRPr lang="cs-CZ" sz="1100" dirty="0"/>
          </a:p>
          <a:p>
            <a:pPr marL="232172" indent="-232172" algn="just">
              <a:buFont typeface="Arial" panose="020B0604020202020204" pitchFamily="34" charset="0"/>
              <a:buChar char="•"/>
            </a:pPr>
            <a:r>
              <a:rPr lang="cs-CZ" sz="1100" dirty="0"/>
              <a:t>MS Dubina Větřkovice</a:t>
            </a:r>
          </a:p>
          <a:p>
            <a:pPr marL="232172" indent="-232172" algn="just">
              <a:buFont typeface="Arial" panose="020B0604020202020204" pitchFamily="34" charset="0"/>
              <a:buChar char="•"/>
            </a:pPr>
            <a:r>
              <a:rPr lang="cs-CZ" sz="1100" dirty="0"/>
              <a:t>TJ Dubina Větřkovice</a:t>
            </a:r>
          </a:p>
          <a:p>
            <a:pPr marL="232172" indent="-232172" algn="just">
              <a:buFont typeface="Arial" panose="020B0604020202020204" pitchFamily="34" charset="0"/>
              <a:buChar char="•"/>
            </a:pPr>
            <a:r>
              <a:rPr lang="cs-CZ" sz="1100" dirty="0"/>
              <a:t>SDH Větřkovice</a:t>
            </a:r>
          </a:p>
          <a:p>
            <a:pPr marL="232172" indent="-232172" algn="just">
              <a:buFont typeface="Arial" panose="020B0604020202020204" pitchFamily="34" charset="0"/>
              <a:buChar char="•"/>
            </a:pPr>
            <a:r>
              <a:rPr lang="cs-CZ" sz="1100" dirty="0"/>
              <a:t>ČČK Větřkovice</a:t>
            </a:r>
          </a:p>
          <a:p>
            <a:pPr marL="232172" indent="-232172" algn="just">
              <a:buFont typeface="Arial" panose="020B0604020202020204" pitchFamily="34" charset="0"/>
              <a:buChar char="•"/>
            </a:pPr>
            <a:r>
              <a:rPr lang="cs-CZ" sz="1100" dirty="0"/>
              <a:t>ZOD Slezská Dubina Větřkovice</a:t>
            </a:r>
          </a:p>
          <a:p>
            <a:pPr marL="232172" indent="-232172" algn="just">
              <a:buFont typeface="Arial" panose="020B0604020202020204" pitchFamily="34" charset="0"/>
              <a:buChar char="•"/>
            </a:pPr>
            <a:r>
              <a:rPr lang="cs-CZ" sz="1100" dirty="0"/>
              <a:t>Obecní </a:t>
            </a:r>
            <a:r>
              <a:rPr lang="cs-CZ" sz="1100" dirty="0" smtClean="0"/>
              <a:t>knihovnou</a:t>
            </a:r>
            <a:endParaRPr lang="cs-CZ" sz="1100" dirty="0"/>
          </a:p>
          <a:p>
            <a:pPr marL="232172" indent="-232172" algn="just">
              <a:buFont typeface="Arial" panose="020B0604020202020204" pitchFamily="34" charset="0"/>
              <a:buChar char="•"/>
            </a:pPr>
            <a:r>
              <a:rPr lang="cs-CZ" sz="1100" dirty="0" smtClean="0"/>
              <a:t>Farností Větřkovice</a:t>
            </a:r>
            <a:endParaRPr lang="cs-CZ" sz="1463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A310FE1C-ACC0-4525-B1EA-2334C544F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117" y="712591"/>
            <a:ext cx="3080148" cy="2310111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0AC0D97F-BE14-446A-892E-8D9258B17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2060" y="3111700"/>
            <a:ext cx="1447205" cy="1447205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81333963-E217-4942-8897-8DB3FB144A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9117" y="4698208"/>
            <a:ext cx="1447205" cy="1447205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B00EDF6D-C975-46CC-A8CD-33E76B8DD4AA}"/>
              </a:ext>
            </a:extLst>
          </p:cNvPr>
          <p:cNvSpPr txBox="1"/>
          <p:nvPr/>
        </p:nvSpPr>
        <p:spPr>
          <a:xfrm>
            <a:off x="8362060" y="4698207"/>
            <a:ext cx="1447205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63"/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A6AA3B02-9FF9-4BFA-AFBA-3402A1C196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8190" y="4698207"/>
            <a:ext cx="1447205" cy="144720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6" y="1334953"/>
            <a:ext cx="3089569" cy="172799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5348" y="3138016"/>
            <a:ext cx="1450974" cy="144487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8995" y="4034205"/>
            <a:ext cx="1316850" cy="10973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-9772" y="4312858"/>
            <a:ext cx="30142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U nás máme rodinnou atmosféru, kdy se všichni známe, pomáháme si a jsme kamarádi.</a:t>
            </a:r>
          </a:p>
          <a:p>
            <a:pPr algn="ctr"/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3909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>
            <a:extLst>
              <a:ext uri="{FF2B5EF4-FFF2-40B4-BE49-F238E27FC236}">
                <a16:creationId xmlns:a16="http://schemas.microsoft.com/office/drawing/2014/main" id="{B00EDF6D-C975-46CC-A8CD-33E76B8DD4AA}"/>
              </a:ext>
            </a:extLst>
          </p:cNvPr>
          <p:cNvSpPr txBox="1"/>
          <p:nvPr/>
        </p:nvSpPr>
        <p:spPr>
          <a:xfrm>
            <a:off x="8362060" y="4698207"/>
            <a:ext cx="1447205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63"/>
          </a:p>
        </p:txBody>
      </p:sp>
      <p:sp>
        <p:nvSpPr>
          <p:cNvPr id="4" name="TextovéPole 3"/>
          <p:cNvSpPr txBox="1"/>
          <p:nvPr/>
        </p:nvSpPr>
        <p:spPr>
          <a:xfrm>
            <a:off x="1499823" y="3300393"/>
            <a:ext cx="17145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mimoškolní aktivity:</a:t>
            </a:r>
          </a:p>
          <a:p>
            <a:pPr algn="just"/>
            <a:r>
              <a:rPr lang="cs-CZ" sz="1100" dirty="0" smtClean="0"/>
              <a:t>Spolupráce se SVČ Vítkov a ZUŠ Vítkov: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100" dirty="0" smtClean="0"/>
              <a:t>Keramika</a:t>
            </a:r>
            <a:endParaRPr lang="cs-CZ" sz="11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100" dirty="0" smtClean="0"/>
              <a:t>Hra na zobcovou flétnu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100" dirty="0" smtClean="0"/>
              <a:t>Základy 3D tisku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623272" y="5907286"/>
            <a:ext cx="328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„My se máme rádi, my jsme kamarádi…“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" y="4955903"/>
            <a:ext cx="1485575" cy="1715363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20" y="4955902"/>
            <a:ext cx="1511845" cy="1715363"/>
          </a:xfrm>
          <a:prstGeom prst="rect">
            <a:avLst/>
          </a:prstGeom>
        </p:spPr>
      </p:pic>
      <p:pic>
        <p:nvPicPr>
          <p:cNvPr id="1024" name="Obrázek 10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543" y="156073"/>
            <a:ext cx="1484975" cy="1484975"/>
          </a:xfrm>
          <a:prstGeom prst="rect">
            <a:avLst/>
          </a:prstGeom>
        </p:spPr>
      </p:pic>
      <p:pic>
        <p:nvPicPr>
          <p:cNvPr id="1027" name="Obrázek 10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17" y="1731194"/>
            <a:ext cx="1472248" cy="1472248"/>
          </a:xfrm>
          <a:prstGeom prst="rect">
            <a:avLst/>
          </a:prstGeom>
        </p:spPr>
      </p:pic>
      <p:pic>
        <p:nvPicPr>
          <p:cNvPr id="1029" name="Obrázek 10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683" y="153300"/>
            <a:ext cx="1487748" cy="1487748"/>
          </a:xfrm>
          <a:prstGeom prst="rect">
            <a:avLst/>
          </a:prstGeom>
        </p:spPr>
      </p:pic>
      <p:pic>
        <p:nvPicPr>
          <p:cNvPr id="1031" name="Obrázek 10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33" y="1731194"/>
            <a:ext cx="1472248" cy="147224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623272" y="642938"/>
            <a:ext cx="32827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Desatero pro rodiče dětí předškolního věku:</a:t>
            </a:r>
          </a:p>
          <a:p>
            <a:pPr algn="just"/>
            <a:endParaRPr lang="cs-CZ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0" indent="-228600" algn="just">
              <a:buFontTx/>
              <a:buAutoNum type="arabicPeriod"/>
            </a:pPr>
            <a:r>
              <a:rPr lang="cs-CZ" sz="1100" dirty="0">
                <a:solidFill>
                  <a:prstClr val="black"/>
                </a:solidFill>
              </a:rPr>
              <a:t>Dítě by mělo být dostatečně fyzicky a pohybově vyspělé, vědomě ovládat své tělo, být samostatné v sebeobsluze. </a:t>
            </a:r>
          </a:p>
          <a:p>
            <a:pPr marL="228600" lvl="0" indent="-228600" algn="just">
              <a:buFontTx/>
              <a:buAutoNum type="arabicPeriod"/>
            </a:pPr>
            <a:r>
              <a:rPr lang="cs-CZ" sz="1100" dirty="0">
                <a:solidFill>
                  <a:prstClr val="black"/>
                </a:solidFill>
              </a:rPr>
              <a:t>Dítě by mělo být relativně citově samostatné a  schopné kontrolovat a řídit své chování. </a:t>
            </a:r>
          </a:p>
          <a:p>
            <a:pPr marL="228600" lvl="0" indent="-228600" algn="just">
              <a:buFontTx/>
              <a:buAutoNum type="arabicPeriod"/>
            </a:pPr>
            <a:r>
              <a:rPr lang="cs-CZ" sz="1100" dirty="0">
                <a:solidFill>
                  <a:prstClr val="black"/>
                </a:solidFill>
              </a:rPr>
              <a:t>Dítě by se mělo orientovat ve svém prostředí  i  v  praktickém životě.</a:t>
            </a:r>
          </a:p>
          <a:p>
            <a:pPr marL="228600" lvl="0" indent="-228600" algn="just">
              <a:buFontTx/>
              <a:buAutoNum type="arabicPeriod"/>
            </a:pPr>
            <a:r>
              <a:rPr lang="cs-CZ" sz="1100" dirty="0">
                <a:solidFill>
                  <a:prstClr val="black"/>
                </a:solidFill>
              </a:rPr>
              <a:t>Dítě by mělo být přiměřeně sociálně samostatné a </a:t>
            </a:r>
            <a:r>
              <a:rPr lang="cs-CZ" sz="1100" dirty="0" smtClean="0">
                <a:solidFill>
                  <a:prstClr val="black"/>
                </a:solidFill>
              </a:rPr>
              <a:t>zároveň </a:t>
            </a:r>
            <a:r>
              <a:rPr lang="cs-CZ" sz="1100" dirty="0">
                <a:solidFill>
                  <a:prstClr val="black"/>
                </a:solidFill>
              </a:rPr>
              <a:t>sociálně vnímavé, schopné soužití s  vrstevníky ve skupině.</a:t>
            </a:r>
          </a:p>
          <a:p>
            <a:pPr marL="228600" lvl="0" indent="-228600" algn="just">
              <a:buFontTx/>
              <a:buAutoNum type="arabicPeriod"/>
            </a:pPr>
            <a:r>
              <a:rPr lang="cs-CZ" sz="1100" dirty="0">
                <a:solidFill>
                  <a:prstClr val="black"/>
                </a:solidFill>
              </a:rPr>
              <a:t>Dítě by mělo mít dostatečně rozvinutou záměrnou pozornost, zapamatovat si a vědomě se učit.</a:t>
            </a:r>
          </a:p>
          <a:p>
            <a:pPr marL="228600" lvl="0" indent="-228600" algn="just">
              <a:buFontTx/>
              <a:buAutoNum type="arabicPeriod"/>
            </a:pPr>
            <a:r>
              <a:rPr lang="cs-CZ" sz="1100" dirty="0">
                <a:solidFill>
                  <a:prstClr val="black"/>
                </a:solidFill>
              </a:rPr>
              <a:t>Dítě by mělo být schopné rozlišovat zrakové a  sluchové vjemy.</a:t>
            </a:r>
          </a:p>
          <a:p>
            <a:pPr marL="228600" lvl="0" indent="-228600" algn="just">
              <a:buFontTx/>
              <a:buAutoNum type="arabicPeriod"/>
            </a:pPr>
            <a:r>
              <a:rPr lang="cs-CZ" sz="1100" dirty="0">
                <a:solidFill>
                  <a:prstClr val="black"/>
                </a:solidFill>
              </a:rPr>
              <a:t>Dítě by mělo zvládat přiměřené jazykové, řečové a </a:t>
            </a:r>
            <a:r>
              <a:rPr lang="cs-CZ" sz="1100" dirty="0" smtClean="0">
                <a:solidFill>
                  <a:prstClr val="black"/>
                </a:solidFill>
              </a:rPr>
              <a:t>komunikativní </a:t>
            </a:r>
            <a:r>
              <a:rPr lang="cs-CZ" sz="1100" dirty="0">
                <a:solidFill>
                  <a:prstClr val="black"/>
                </a:solidFill>
              </a:rPr>
              <a:t>dovednosti (pracovat na odstraňování případných řečových vad).</a:t>
            </a:r>
          </a:p>
          <a:p>
            <a:pPr marL="228600" lvl="0" indent="-228600" algn="just">
              <a:buFontTx/>
              <a:buAutoNum type="arabicPeriod"/>
            </a:pPr>
            <a:r>
              <a:rPr lang="cs-CZ" sz="1100" dirty="0">
                <a:solidFill>
                  <a:prstClr val="black"/>
                </a:solidFill>
              </a:rPr>
              <a:t>Dítě by mělo zvládat jednoduché logické </a:t>
            </a:r>
            <a:r>
              <a:rPr lang="cs-CZ" sz="1100" dirty="0" smtClean="0">
                <a:solidFill>
                  <a:prstClr val="black"/>
                </a:solidFill>
              </a:rPr>
              <a:t>a myšlenkové </a:t>
            </a:r>
            <a:r>
              <a:rPr lang="cs-CZ" sz="1100" dirty="0">
                <a:solidFill>
                  <a:prstClr val="black"/>
                </a:solidFill>
              </a:rPr>
              <a:t>operace, orientovat se </a:t>
            </a:r>
            <a:r>
              <a:rPr lang="cs-CZ" sz="1100" dirty="0" smtClean="0">
                <a:solidFill>
                  <a:prstClr val="black"/>
                </a:solidFill>
              </a:rPr>
              <a:t>v  </a:t>
            </a:r>
            <a:r>
              <a:rPr lang="cs-CZ" sz="1100" dirty="0">
                <a:solidFill>
                  <a:prstClr val="black"/>
                </a:solidFill>
              </a:rPr>
              <a:t>jednoduché matematice (čísla 0-5, geometrické tvary, více X méně).</a:t>
            </a:r>
          </a:p>
          <a:p>
            <a:pPr marL="228600" lvl="0" indent="-228600" algn="just">
              <a:buFontTx/>
              <a:buAutoNum type="arabicPeriod"/>
            </a:pPr>
            <a:r>
              <a:rPr lang="cs-CZ" sz="1100" dirty="0">
                <a:solidFill>
                  <a:prstClr val="black"/>
                </a:solidFill>
              </a:rPr>
              <a:t>Dítě by mělo zvládat pravolevou orientaci, hrubou </a:t>
            </a:r>
            <a:r>
              <a:rPr lang="cs-CZ" sz="1100" dirty="0" smtClean="0">
                <a:solidFill>
                  <a:prstClr val="black"/>
                </a:solidFill>
              </a:rPr>
              <a:t>a jemnou </a:t>
            </a:r>
            <a:r>
              <a:rPr lang="cs-CZ" sz="1100" dirty="0">
                <a:solidFill>
                  <a:prstClr val="black"/>
                </a:solidFill>
              </a:rPr>
              <a:t>motoriku (špetkový úchop psacích potřeb, zavazování tkaniček).</a:t>
            </a:r>
          </a:p>
          <a:p>
            <a:pPr marL="228600" lvl="0" indent="-228600" algn="just">
              <a:buFontTx/>
              <a:buAutoNum type="arabicPeriod"/>
            </a:pPr>
            <a:r>
              <a:rPr lang="cs-CZ" sz="1100" dirty="0">
                <a:solidFill>
                  <a:prstClr val="black"/>
                </a:solidFill>
              </a:rPr>
              <a:t>Dítě by mělo vnímat kulturní podněty a projevovat tvořivost (kreslit, vyrobit jednoduchý výrobek, skládat papír, vystřihnout jednoduchý tvar, poznat barvy</a:t>
            </a:r>
            <a:r>
              <a:rPr lang="cs-CZ" sz="1100" dirty="0" smtClean="0">
                <a:solidFill>
                  <a:prstClr val="black"/>
                </a:solidFill>
              </a:rPr>
              <a:t>).</a:t>
            </a:r>
            <a:endParaRPr lang="cs-CZ" sz="1100" dirty="0">
              <a:solidFill>
                <a:prstClr val="black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11" y="3285631"/>
            <a:ext cx="1487553" cy="13229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11" y="1731194"/>
            <a:ext cx="2139881" cy="120711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092" y="325604"/>
            <a:ext cx="2438611" cy="128636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94855" y="3294296"/>
            <a:ext cx="1450974" cy="146316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3480" y="3300393"/>
            <a:ext cx="1469263" cy="145707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91491" y="1731194"/>
            <a:ext cx="99121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100" b="1" dirty="0"/>
              <a:t>Školní družina </a:t>
            </a:r>
            <a:r>
              <a:rPr lang="cs-CZ" sz="1100" b="1" dirty="0" smtClean="0"/>
              <a:t> </a:t>
            </a:r>
            <a:endParaRPr lang="cs-CZ" sz="1100" b="1" dirty="0" smtClean="0"/>
          </a:p>
          <a:p>
            <a:pPr algn="just"/>
            <a:r>
              <a:rPr lang="cs-CZ" sz="1100" b="1" dirty="0" smtClean="0"/>
              <a:t>- </a:t>
            </a:r>
            <a:r>
              <a:rPr lang="cs-CZ" sz="1100" dirty="0" smtClean="0"/>
              <a:t>2</a:t>
            </a:r>
            <a:r>
              <a:rPr lang="cs-CZ" sz="1100" dirty="0"/>
              <a:t> </a:t>
            </a:r>
            <a:r>
              <a:rPr lang="cs-CZ" sz="1100" dirty="0" smtClean="0"/>
              <a:t>oddělení.</a:t>
            </a:r>
          </a:p>
          <a:p>
            <a:pPr algn="just"/>
            <a:endParaRPr lang="cs-CZ" sz="1100" b="1" dirty="0" smtClean="0"/>
          </a:p>
          <a:p>
            <a:pPr algn="just"/>
            <a:r>
              <a:rPr lang="cs-CZ" sz="1100" b="1" dirty="0" smtClean="0"/>
              <a:t>Školní jídelna</a:t>
            </a:r>
          </a:p>
          <a:p>
            <a:pPr algn="just"/>
            <a:r>
              <a:rPr lang="cs-CZ" sz="1100" dirty="0" smtClean="0"/>
              <a:t>- </a:t>
            </a:r>
            <a:r>
              <a:rPr lang="cs-CZ" sz="1100" dirty="0"/>
              <a:t>v</a:t>
            </a:r>
            <a:r>
              <a:rPr lang="cs-CZ" sz="1100" dirty="0" smtClean="0"/>
              <a:t> budově MŠ.</a:t>
            </a:r>
            <a:endParaRPr lang="cs-CZ" sz="1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314397" y="4848317"/>
            <a:ext cx="3039285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100" dirty="0"/>
              <a:t>Jsme malá škola s velkým srdcem.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100" dirty="0"/>
              <a:t>Každé dítě tu známe jménem, víme, co ho baví a co potřebuje.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100" dirty="0"/>
              <a:t>Společně tvoříme místo, kde se cítí v bezpečí, kde může růst, chybovat i snít.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100" dirty="0"/>
              <a:t>Radujeme se z malých i velkých pokroků, pomáháme si a učíme se jeden od druhého.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100" dirty="0"/>
              <a:t>Vládne tu důvěra, blízkost a radost </a:t>
            </a:r>
            <a:r>
              <a:rPr lang="cs-CZ" sz="1100" dirty="0" smtClean="0"/>
              <a:t>z obyčejných </a:t>
            </a:r>
            <a:r>
              <a:rPr lang="cs-CZ" sz="1100" dirty="0"/>
              <a:t>věcí.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100" dirty="0"/>
              <a:t>Snažíme se, aby se tu každý cítil viděný, slyšený a důležitý. </a:t>
            </a:r>
          </a:p>
        </p:txBody>
      </p:sp>
    </p:spTree>
    <p:extLst>
      <p:ext uri="{BB962C8B-B14F-4D97-AF65-F5344CB8AC3E}">
        <p14:creationId xmlns:p14="http://schemas.microsoft.com/office/powerpoint/2010/main" val="26177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</TotalTime>
  <Words>585</Words>
  <Application>Microsoft Office PowerPoint</Application>
  <PresentationFormat>A4 (210 × 297 mm)</PresentationFormat>
  <Paragraphs>69</Paragraphs>
  <Slides>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Simona Durecová</dc:creator>
  <cp:lastModifiedBy>Gabriela Grodová</cp:lastModifiedBy>
  <cp:revision>51</cp:revision>
  <cp:lastPrinted>2022-04-05T09:11:53Z</cp:lastPrinted>
  <dcterms:created xsi:type="dcterms:W3CDTF">2019-01-14T20:34:40Z</dcterms:created>
  <dcterms:modified xsi:type="dcterms:W3CDTF">2025-11-11T13:39:23Z</dcterms:modified>
</cp:coreProperties>
</file>